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ced2322b72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ced2322b72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6b7dfa766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6b7dfa766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ced2322b72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ced2322b7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ced2322b72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ced2322b7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ced2322b72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ced2322b7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ced2322b72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ced2322b72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ced2322b72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ced2322b72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cf2479225b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cf2479225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ced2322b72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ced2322b72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cf2479225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cf2479225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cf2479225b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cf2479225b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cf3a8a1d0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cf3a8a1d0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cf3a8a1d0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cf3a8a1d0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ced2322b7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ced2322b7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cf8481487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cf8481487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cf84814873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cf8481487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cf8481487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cf8481487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cf8481487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cf8481487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cf84814873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cf8481487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6f74a3ca4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6f74a3ca4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6f74a3ca47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6f74a3ca47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6b848ddc58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6b848ddc58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gitlab.mv-w.com" TargetMode="External"/><Relationship Id="rId4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개발</a:t>
            </a:r>
            <a:r>
              <a:rPr lang="ko"/>
              <a:t>팀 세미나</a:t>
            </a:r>
            <a:br>
              <a:rPr lang="ko"/>
            </a:br>
            <a:r>
              <a:rPr lang="ko"/>
              <a:t>(2024.04.25)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311450" y="3057475"/>
            <a:ext cx="3797100" cy="114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발</a:t>
            </a:r>
            <a:r>
              <a:rPr lang="ko"/>
              <a:t>표 - 송지호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주</a:t>
            </a:r>
            <a:r>
              <a:rPr lang="ko"/>
              <a:t>제-  GIT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385900" y="1215775"/>
            <a:ext cx="8148000" cy="27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600">
                <a:solidFill>
                  <a:schemeClr val="dk2"/>
                </a:solidFill>
              </a:rPr>
              <a:t>코드의 버전(형상) 관리를 해야함</a:t>
            </a:r>
            <a:endParaRPr b="1" sz="16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언제까지 파일을 그대로 복사해서 백업할 것인가?</a:t>
            </a:r>
            <a:endParaRPr sz="12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600">
                <a:solidFill>
                  <a:schemeClr val="dk2"/>
                </a:solidFill>
              </a:rPr>
              <a:t>코드를 혼자 관리하는 것이 아님</a:t>
            </a:r>
            <a:endParaRPr b="1" sz="16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혼자 쓴다면, FTP나 다를바 없음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Git 을 써야하는 이유</a:t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8475" y="1249700"/>
            <a:ext cx="3263674" cy="151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8475" y="3139675"/>
            <a:ext cx="3546550" cy="179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100" y="1651475"/>
            <a:ext cx="5224263" cy="30073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385900" y="1215775"/>
            <a:ext cx="8148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2"/>
                </a:solidFill>
              </a:rPr>
              <a:t>명령어 등은 인터넷에 뒤져보면서 익히는 것이 좋음. (GPT가 더 설명 잘함)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rgbClr val="E06666"/>
                </a:solidFill>
              </a:rPr>
              <a:t>주의점</a:t>
            </a:r>
            <a:endParaRPr b="1" sz="1800">
              <a:solidFill>
                <a:srgbClr val="E06666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8200" y="2852775"/>
            <a:ext cx="3950399" cy="171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/>
        </p:nvSpPr>
        <p:spPr>
          <a:xfrm>
            <a:off x="385900" y="1215775"/>
            <a:ext cx="81480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600">
                <a:solidFill>
                  <a:srgbClr val="E06666"/>
                </a:solidFill>
              </a:rPr>
              <a:t>Snapshot (형상)</a:t>
            </a:r>
            <a:endParaRPr b="1" sz="1600"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</a:t>
            </a:r>
            <a:r>
              <a:rPr lang="ko" sz="1200">
                <a:solidFill>
                  <a:schemeClr val="dk2"/>
                </a:solidFill>
              </a:rPr>
              <a:t>코드의 형상 (버전)을 사진으로 비유 </a:t>
            </a:r>
            <a:r>
              <a:rPr lang="ko" sz="1200">
                <a:solidFill>
                  <a:schemeClr val="dk2"/>
                </a:solidFill>
              </a:rPr>
              <a:t>(Check Point)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ko" sz="1600">
                <a:solidFill>
                  <a:srgbClr val="E06666"/>
                </a:solidFill>
              </a:rPr>
              <a:t>Stage</a:t>
            </a:r>
            <a:endParaRPr b="1" sz="1600"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200">
                <a:solidFill>
                  <a:schemeClr val="dk2"/>
                </a:solidFill>
              </a:rPr>
              <a:t>  Snapshot을 만들기위한 파일들을 추가하는 명령어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200">
                <a:solidFill>
                  <a:schemeClr val="dk2"/>
                </a:solidFill>
              </a:rPr>
              <a:t>  Repository 반영 전에 마지막으로 검증을 위한 단계로도 사용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200">
                <a:solidFill>
                  <a:schemeClr val="dk2"/>
                </a:solidFill>
              </a:rPr>
              <a:t>  </a:t>
            </a:r>
            <a:r>
              <a:rPr lang="ko" sz="1200">
                <a:solidFill>
                  <a:schemeClr val="dk2"/>
                </a:solidFill>
              </a:rPr>
              <a:t>$ git add [파일목록 or 디렉토리]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ko" sz="1600">
                <a:solidFill>
                  <a:srgbClr val="E06666"/>
                </a:solidFill>
              </a:rPr>
              <a:t>Commit</a:t>
            </a:r>
            <a:br>
              <a:rPr b="1" lang="ko" sz="1800">
                <a:solidFill>
                  <a:schemeClr val="dk2"/>
                </a:solidFill>
              </a:rPr>
            </a:br>
            <a:endParaRPr b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200">
                <a:solidFill>
                  <a:schemeClr val="dk2"/>
                </a:solidFill>
              </a:rPr>
              <a:t>  Snapshot을 만드는 명령어</a:t>
            </a:r>
            <a:br>
              <a:rPr lang="ko" sz="1200">
                <a:solidFill>
                  <a:schemeClr val="dk2"/>
                </a:solidFill>
              </a:rPr>
            </a:br>
            <a:r>
              <a:rPr lang="ko" sz="1200">
                <a:solidFill>
                  <a:schemeClr val="dk2"/>
                </a:solidFill>
              </a:rPr>
              <a:t>  Stage 단계를 반드시 거쳐야 함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</a:t>
            </a:r>
            <a:r>
              <a:rPr lang="ko" sz="1200">
                <a:solidFill>
                  <a:schemeClr val="dk2"/>
                </a:solidFill>
              </a:rPr>
              <a:t>$ git commit -m “[커밋메시지]”</a:t>
            </a:r>
            <a:endParaRPr sz="1200" u="sng">
              <a:solidFill>
                <a:schemeClr val="dk2"/>
              </a:solidFill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Git을 위해 </a:t>
            </a:r>
            <a:r>
              <a:rPr b="1" lang="ko" sz="1800">
                <a:solidFill>
                  <a:schemeClr val="dk2"/>
                </a:solidFill>
              </a:rPr>
              <a:t>알아야 할 용어</a:t>
            </a:r>
            <a:endParaRPr b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스테이징의 단계</a:t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6600" y="1699438"/>
            <a:ext cx="3885425" cy="266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00" y="1918450"/>
            <a:ext cx="4267200" cy="262745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5" name="Google Shape;85;p17"/>
          <p:cNvCxnSpPr/>
          <p:nvPr/>
        </p:nvCxnSpPr>
        <p:spPr>
          <a:xfrm>
            <a:off x="4601000" y="1410325"/>
            <a:ext cx="0" cy="350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" name="Google Shape;86;p17"/>
          <p:cNvSpPr txBox="1"/>
          <p:nvPr/>
        </p:nvSpPr>
        <p:spPr>
          <a:xfrm>
            <a:off x="371450" y="1283950"/>
            <a:ext cx="3675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>
                <a:solidFill>
                  <a:schemeClr val="dk2"/>
                </a:solidFill>
              </a:rPr>
              <a:t>영역 관점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5021363" y="1283950"/>
            <a:ext cx="3675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>
                <a:solidFill>
                  <a:schemeClr val="dk2"/>
                </a:solidFill>
              </a:rPr>
              <a:t>파일 관점</a:t>
            </a:r>
            <a:endParaRPr sz="15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/>
        </p:nvSpPr>
        <p:spPr>
          <a:xfrm>
            <a:off x="385900" y="1215775"/>
            <a:ext cx="8148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chemeClr val="dk2"/>
                </a:solidFill>
              </a:rPr>
              <a:t>$ git add [파일목록 or 디렉토리]</a:t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chemeClr val="dk2"/>
                </a:solidFill>
              </a:rPr>
              <a:t>$ git commit -m “[커밋메시지]”</a:t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chemeClr val="dk2"/>
                </a:solidFill>
              </a:rPr>
              <a:t>여기까지는 매우 쉽다.</a:t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chemeClr val="dk2"/>
                </a:solidFill>
              </a:rPr>
              <a:t>그러나…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Git Commit 요약</a:t>
            </a:r>
            <a:endParaRPr b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/>
        </p:nvSpPr>
        <p:spPr>
          <a:xfrm>
            <a:off x="385900" y="1215775"/>
            <a:ext cx="8148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9" name="Google Shape;99;p19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Git 의 핵심은 </a:t>
            </a:r>
            <a:r>
              <a:rPr b="1" lang="ko" sz="1800">
                <a:solidFill>
                  <a:srgbClr val="E06666"/>
                </a:solidFill>
              </a:rPr>
              <a:t>Branch </a:t>
            </a:r>
            <a:r>
              <a:rPr b="1" lang="ko" sz="1800">
                <a:solidFill>
                  <a:schemeClr val="dk2"/>
                </a:solidFill>
              </a:rPr>
              <a:t>다</a:t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3400" y="2390901"/>
            <a:ext cx="3407500" cy="2271638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/>
        </p:nvSpPr>
        <p:spPr>
          <a:xfrm>
            <a:off x="385900" y="1215775"/>
            <a:ext cx="81480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600">
                <a:solidFill>
                  <a:srgbClr val="E06666"/>
                </a:solidFill>
              </a:rPr>
              <a:t>Branch</a:t>
            </a:r>
            <a:endParaRPr b="1" sz="1600"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</a:t>
            </a:r>
            <a:r>
              <a:rPr lang="ko" sz="1200">
                <a:solidFill>
                  <a:schemeClr val="dk2"/>
                </a:solidFill>
              </a:rPr>
              <a:t>하나의 뿌리에서 가지처럼 중간중간 뻗어 나갔다는 의미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형상(버전)의 독립적인 라인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Git Branch 의 </a:t>
            </a:r>
            <a:r>
              <a:rPr b="1" lang="ko" sz="1800">
                <a:solidFill>
                  <a:srgbClr val="E06666"/>
                </a:solidFill>
              </a:rPr>
              <a:t>생성</a:t>
            </a:r>
            <a:r>
              <a:rPr b="1" lang="ko" sz="1800">
                <a:solidFill>
                  <a:schemeClr val="dk2"/>
                </a:solidFill>
              </a:rPr>
              <a:t>과 </a:t>
            </a:r>
            <a:r>
              <a:rPr b="1" lang="ko" sz="1800">
                <a:solidFill>
                  <a:srgbClr val="E06666"/>
                </a:solidFill>
              </a:rPr>
              <a:t>병합(Merge)</a:t>
            </a:r>
            <a:endParaRPr b="1" sz="1800">
              <a:solidFill>
                <a:srgbClr val="E06666"/>
              </a:solidFill>
            </a:endParaRPr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8200" y="1471900"/>
            <a:ext cx="5666801" cy="20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Git Branch 로 인해 마주칠 </a:t>
            </a:r>
            <a:r>
              <a:rPr b="1" lang="ko" sz="1800">
                <a:solidFill>
                  <a:srgbClr val="E06666"/>
                </a:solidFill>
              </a:rPr>
              <a:t>Conflict</a:t>
            </a:r>
            <a:endParaRPr b="1" sz="1800">
              <a:solidFill>
                <a:srgbClr val="E06666"/>
              </a:solidFill>
            </a:endParaRPr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325" y="1179275"/>
            <a:ext cx="6301952" cy="278495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1"/>
          <p:cNvSpPr txBox="1"/>
          <p:nvPr/>
        </p:nvSpPr>
        <p:spPr>
          <a:xfrm>
            <a:off x="1639050" y="3964225"/>
            <a:ext cx="5865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따라서, </a:t>
            </a:r>
            <a:r>
              <a:rPr b="1" lang="ko" sz="1800">
                <a:solidFill>
                  <a:schemeClr val="dk2"/>
                </a:solidFill>
              </a:rPr>
              <a:t>Git 관리 </a:t>
            </a:r>
            <a:r>
              <a:rPr b="1" lang="ko" sz="1800">
                <a:solidFill>
                  <a:srgbClr val="E06666"/>
                </a:solidFill>
              </a:rPr>
              <a:t>전략</a:t>
            </a:r>
            <a:r>
              <a:rPr b="1" lang="ko" sz="1800">
                <a:solidFill>
                  <a:schemeClr val="dk2"/>
                </a:solidFill>
              </a:rPr>
              <a:t>이 필요하다</a:t>
            </a:r>
            <a:endParaRPr b="1" sz="1800">
              <a:solidFill>
                <a:srgbClr val="E06666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Git </a:t>
            </a:r>
            <a:r>
              <a:rPr b="1" lang="ko" sz="1800">
                <a:solidFill>
                  <a:schemeClr val="dk2"/>
                </a:solidFill>
              </a:rPr>
              <a:t>Branch </a:t>
            </a:r>
            <a:r>
              <a:rPr b="1" lang="ko" sz="1800">
                <a:solidFill>
                  <a:schemeClr val="dk2"/>
                </a:solidFill>
              </a:rPr>
              <a:t>Strategy </a:t>
            </a:r>
            <a:r>
              <a:rPr b="1" lang="ko" sz="1800">
                <a:solidFill>
                  <a:schemeClr val="dk2"/>
                </a:solidFill>
              </a:rPr>
              <a:t>의 이점</a:t>
            </a:r>
            <a:endParaRPr b="1" sz="1800">
              <a:solidFill>
                <a:srgbClr val="E06666"/>
              </a:solidFill>
            </a:endParaRPr>
          </a:p>
        </p:txBody>
      </p:sp>
      <p:sp>
        <p:nvSpPr>
          <p:cNvPr id="120" name="Google Shape;120;p22"/>
          <p:cNvSpPr txBox="1"/>
          <p:nvPr/>
        </p:nvSpPr>
        <p:spPr>
          <a:xfrm>
            <a:off x="385900" y="1215775"/>
            <a:ext cx="8148000" cy="3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600">
                <a:solidFill>
                  <a:srgbClr val="E06666"/>
                </a:solidFill>
              </a:rPr>
              <a:t>동시성</a:t>
            </a:r>
            <a:endParaRPr b="1" sz="1600"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협업자들</a:t>
            </a:r>
            <a:r>
              <a:rPr lang="ko" sz="1200">
                <a:solidFill>
                  <a:schemeClr val="dk2"/>
                </a:solidFill>
              </a:rPr>
              <a:t>이 독립적으로 작업후, Commit을 통해 변경 사항이 반영됨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병합 충돌시 충돌만 해결, 충돌 시점이 명확하기 때문에 생산성이 올라감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ko" sz="1600">
                <a:solidFill>
                  <a:srgbClr val="E06666"/>
                </a:solidFill>
              </a:rPr>
              <a:t>목적성</a:t>
            </a:r>
            <a:endParaRPr b="1" sz="1600"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200">
                <a:solidFill>
                  <a:schemeClr val="dk2"/>
                </a:solidFill>
              </a:rPr>
              <a:t>  브랜치명을 통해 해당 코드의 목적을 관리할 수 있음 (프로덕선 배포, 테스트, 기능 추가 등)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200">
                <a:solidFill>
                  <a:schemeClr val="dk2"/>
                </a:solidFill>
              </a:rPr>
              <a:t>  </a:t>
            </a:r>
            <a:r>
              <a:rPr b="1" lang="ko" sz="1200">
                <a:solidFill>
                  <a:schemeClr val="dk2"/>
                </a:solidFill>
              </a:rPr>
              <a:t>팀 내에서 브랜치 네이밍 컨벤션을 논의할 필요 있음</a:t>
            </a:r>
            <a:endParaRPr b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ko" sz="1600">
                <a:solidFill>
                  <a:srgbClr val="E06666"/>
                </a:solidFill>
              </a:rPr>
              <a:t>배포 파이프라인</a:t>
            </a:r>
            <a:endParaRPr b="1" sz="1600"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200">
                <a:solidFill>
                  <a:schemeClr val="dk2"/>
                </a:solidFill>
              </a:rPr>
              <a:t>  기능 추가 브랜치 =&gt; 테스트 브랜치 =&gt; 프로덕션 배포</a:t>
            </a:r>
            <a:endParaRPr b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후에 CI/CD 구축이 용이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ko" sz="1600">
                <a:solidFill>
                  <a:srgbClr val="E06666"/>
                </a:solidFill>
              </a:rPr>
              <a:t>버전 관리</a:t>
            </a:r>
            <a:endParaRPr b="1" sz="1600"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롤백이 필요한 시점으로 찾아 돌아갈 수 있음 (Stable 브랜치가 필요)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/>
        </p:nvSpPr>
        <p:spPr>
          <a:xfrm>
            <a:off x="385900" y="1215775"/>
            <a:ext cx="8148000" cy="30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600">
                <a:solidFill>
                  <a:srgbClr val="E06666"/>
                </a:solidFill>
              </a:rPr>
              <a:t>Github Flow</a:t>
            </a:r>
            <a:endParaRPr b="1" sz="1600"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600">
                <a:solidFill>
                  <a:srgbClr val="E06666"/>
                </a:solidFill>
              </a:rPr>
              <a:t>Gitlab Flow</a:t>
            </a:r>
            <a:endParaRPr b="1" sz="1600"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600">
                <a:solidFill>
                  <a:srgbClr val="E06666"/>
                </a:solidFill>
              </a:rPr>
              <a:t>Git Flow</a:t>
            </a:r>
            <a:endParaRPr b="1" sz="1600"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600">
                <a:solidFill>
                  <a:srgbClr val="E06666"/>
                </a:solidFill>
              </a:rPr>
              <a:t>ETC.</a:t>
            </a:r>
            <a:endParaRPr b="1" sz="1600"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E06666"/>
              </a:solidFill>
            </a:endParaRPr>
          </a:p>
        </p:txBody>
      </p:sp>
      <p:sp>
        <p:nvSpPr>
          <p:cNvPr id="126" name="Google Shape;126;p23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Git Branch Strategy 의 종류</a:t>
            </a:r>
            <a:endParaRPr b="1" sz="1800">
              <a:solidFill>
                <a:srgbClr val="E06666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/>
        </p:nvSpPr>
        <p:spPr>
          <a:xfrm>
            <a:off x="385900" y="3503350"/>
            <a:ext cx="2640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Main 과 Feature 브랜치 2개로 구성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</a:t>
            </a:r>
            <a:r>
              <a:rPr b="1" lang="ko" sz="1200">
                <a:solidFill>
                  <a:srgbClr val="E06666"/>
                </a:solidFill>
              </a:rPr>
              <a:t>간단한 프로젝트에 용이</a:t>
            </a:r>
            <a:endParaRPr b="1" sz="1200"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200">
                <a:solidFill>
                  <a:schemeClr val="dk2"/>
                </a:solidFill>
              </a:rPr>
              <a:t>  </a:t>
            </a:r>
            <a:r>
              <a:rPr b="1" lang="ko" sz="1200">
                <a:solidFill>
                  <a:srgbClr val="6FA8DC"/>
                </a:solidFill>
              </a:rPr>
              <a:t>환경 구성 관리에 불리</a:t>
            </a:r>
            <a:endParaRPr b="1" sz="1200">
              <a:solidFill>
                <a:srgbClr val="6FA8DC"/>
              </a:solidFill>
            </a:endParaRPr>
          </a:p>
        </p:txBody>
      </p:sp>
      <p:sp>
        <p:nvSpPr>
          <p:cNvPr id="132" name="Google Shape;132;p24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Github Flow</a:t>
            </a:r>
            <a:endParaRPr b="1" sz="1800">
              <a:solidFill>
                <a:srgbClr val="E06666"/>
              </a:solidFill>
            </a:endParaRPr>
          </a:p>
        </p:txBody>
      </p:sp>
      <p:pic>
        <p:nvPicPr>
          <p:cNvPr id="133" name="Google Shape;13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9475" y="1175025"/>
            <a:ext cx="5205100" cy="179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/>
        </p:nvSpPr>
        <p:spPr>
          <a:xfrm>
            <a:off x="385900" y="3498725"/>
            <a:ext cx="6334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Main </a:t>
            </a:r>
            <a:r>
              <a:rPr lang="ko" sz="1200">
                <a:solidFill>
                  <a:schemeClr val="dk2"/>
                </a:solidFill>
              </a:rPr>
              <a:t>와 Production, 그리고 </a:t>
            </a:r>
            <a:r>
              <a:rPr lang="ko" sz="1200">
                <a:solidFill>
                  <a:schemeClr val="dk2"/>
                </a:solidFill>
              </a:rPr>
              <a:t>Feature 브랜치 3개 이상으로 구성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</a:t>
            </a:r>
            <a:r>
              <a:rPr b="1" lang="ko" sz="1200">
                <a:solidFill>
                  <a:srgbClr val="E06666"/>
                </a:solidFill>
              </a:rPr>
              <a:t>환경이 분리된</a:t>
            </a:r>
            <a:r>
              <a:rPr b="1" lang="ko" sz="1200">
                <a:solidFill>
                  <a:srgbClr val="E06666"/>
                </a:solidFill>
              </a:rPr>
              <a:t> 프로젝트에 용이</a:t>
            </a:r>
            <a:endParaRPr b="1" sz="1200"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200">
                <a:solidFill>
                  <a:schemeClr val="dk2"/>
                </a:solidFill>
              </a:rPr>
              <a:t>  </a:t>
            </a:r>
            <a:r>
              <a:rPr b="1" lang="ko" sz="1200">
                <a:solidFill>
                  <a:srgbClr val="6FA8DC"/>
                </a:solidFill>
              </a:rPr>
              <a:t>단방향으로 푸시해야 하므로 순서를 지켜야함</a:t>
            </a:r>
            <a:endParaRPr b="1" sz="1200">
              <a:solidFill>
                <a:srgbClr val="6FA8DC"/>
              </a:solidFill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Gitlab Flow (</a:t>
            </a:r>
            <a:r>
              <a:rPr b="1" lang="ko" sz="1800">
                <a:solidFill>
                  <a:schemeClr val="dk2"/>
                </a:solidFill>
              </a:rPr>
              <a:t>저의 목표)</a:t>
            </a:r>
            <a:endParaRPr b="1" sz="1800">
              <a:solidFill>
                <a:srgbClr val="E06666"/>
              </a:solidFill>
            </a:endParaRPr>
          </a:p>
        </p:txBody>
      </p:sp>
      <p:pic>
        <p:nvPicPr>
          <p:cNvPr id="140" name="Google Shape;14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7212" y="1132825"/>
            <a:ext cx="4789587" cy="202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/>
        </p:nvSpPr>
        <p:spPr>
          <a:xfrm>
            <a:off x="385900" y="3498725"/>
            <a:ext cx="6334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200">
                <a:solidFill>
                  <a:schemeClr val="dk2"/>
                </a:solidFill>
              </a:rPr>
              <a:t>  가장 유명했던 Flow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200">
                <a:solidFill>
                  <a:schemeClr val="dk2"/>
                </a:solidFill>
              </a:rPr>
              <a:t>  </a:t>
            </a:r>
            <a:r>
              <a:rPr b="1" lang="ko" sz="1200">
                <a:solidFill>
                  <a:srgbClr val="E06666"/>
                </a:solidFill>
              </a:rPr>
              <a:t>배포가 특정 주기를 갖는 프로젝트에 용이</a:t>
            </a:r>
            <a:endParaRPr b="1" sz="1200"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200">
                <a:solidFill>
                  <a:schemeClr val="dk2"/>
                </a:solidFill>
              </a:rPr>
              <a:t>  </a:t>
            </a:r>
            <a:r>
              <a:rPr b="1" lang="ko" sz="1200">
                <a:solidFill>
                  <a:srgbClr val="6FA8DC"/>
                </a:solidFill>
              </a:rPr>
              <a:t>복잡하여 숙지가 어려움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146" name="Google Shape;146;p26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Git Flow</a:t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147" name="Google Shape;14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0088" y="769675"/>
            <a:ext cx="3923825" cy="276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/>
        </p:nvSpPr>
        <p:spPr>
          <a:xfrm>
            <a:off x="385900" y="1215775"/>
            <a:ext cx="81480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ko" sz="1600">
                <a:solidFill>
                  <a:srgbClr val="E06666"/>
                </a:solidFill>
              </a:rPr>
              <a:t>Repository (저장소, a.k.a Repo)</a:t>
            </a:r>
            <a:endParaRPr b="1" sz="1600"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Local과 Remote 저장소가 존재</a:t>
            </a:r>
            <a:endParaRPr sz="1200">
              <a:solidFill>
                <a:schemeClr val="dk2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-"/>
            </a:pPr>
            <a:r>
              <a:rPr lang="ko" sz="1200">
                <a:solidFill>
                  <a:schemeClr val="dk2"/>
                </a:solidFill>
              </a:rPr>
              <a:t>Remote: Github, Gitlab, Bitbucket, 혹은 사설 저장소 (모바휠 Gitlab) 등</a:t>
            </a:r>
            <a:endParaRPr sz="1200">
              <a:solidFill>
                <a:schemeClr val="dk2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-"/>
            </a:pPr>
            <a:r>
              <a:rPr lang="ko" sz="1200">
                <a:solidFill>
                  <a:schemeClr val="dk2"/>
                </a:solidFill>
              </a:rPr>
              <a:t>Local: 사용자 PC, 어찌보면 Remote보다 훨씬 더 중요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ko" sz="1600">
                <a:solidFill>
                  <a:srgbClr val="E06666"/>
                </a:solidFill>
              </a:rPr>
              <a:t>Push</a:t>
            </a:r>
            <a:endParaRPr b="1" sz="1600"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200">
                <a:solidFill>
                  <a:schemeClr val="dk2"/>
                </a:solidFill>
              </a:rPr>
              <a:t>  Commit된 내용을 Remote Repo 로 업로드</a:t>
            </a:r>
            <a:endParaRPr b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200">
                <a:solidFill>
                  <a:schemeClr val="dk2"/>
                </a:solidFill>
              </a:rPr>
              <a:t>  $ git push (Repo Alias) [Branch name]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ko" sz="1600">
                <a:solidFill>
                  <a:srgbClr val="E06666"/>
                </a:solidFill>
              </a:rPr>
              <a:t>Pull</a:t>
            </a:r>
            <a:endParaRPr b="1" sz="1600"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Remote Repo 의 내용을 Local로 다운로드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200">
                <a:solidFill>
                  <a:schemeClr val="dk2"/>
                </a:solidFill>
              </a:rPr>
              <a:t>  $ git pull (Repo Alias) [Branch name]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906275" y="2331225"/>
            <a:ext cx="38454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600">
                <a:solidFill>
                  <a:srgbClr val="E06666"/>
                </a:solidFill>
              </a:rPr>
              <a:t>Clone</a:t>
            </a:r>
            <a:endParaRPr b="1" sz="1600"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Remote Repo의 모든 내용을 Local로 복사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$ git clone (Repo address)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ko" sz="1600">
                <a:solidFill>
                  <a:srgbClr val="E06666"/>
                </a:solidFill>
              </a:rPr>
              <a:t>Pull Request (Merge Request)</a:t>
            </a:r>
            <a:endParaRPr b="1" sz="1600">
              <a:solidFill>
                <a:srgbClr val="E0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B 브랜치의 내용을 A 브랜치로 병합을 요청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  ex) Feature 브랜치 -&gt; Main 브랜치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154" name="Google Shape;154;p27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추가로 더 </a:t>
            </a:r>
            <a:r>
              <a:rPr b="1" lang="ko" sz="1800">
                <a:solidFill>
                  <a:schemeClr val="dk2"/>
                </a:solidFill>
              </a:rPr>
              <a:t>알아야 할 용어</a:t>
            </a:r>
            <a:endParaRPr b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모바휠 Gitlab (</a:t>
            </a:r>
            <a:r>
              <a:rPr b="1" lang="ko" sz="1800" u="sng">
                <a:solidFill>
                  <a:schemeClr val="hlink"/>
                </a:solidFill>
                <a:hlinkClick r:id="rId3"/>
              </a:rPr>
              <a:t>https://gitlab.mv-w.com</a:t>
            </a:r>
            <a:r>
              <a:rPr b="1" lang="ko" sz="1800">
                <a:solidFill>
                  <a:schemeClr val="dk2"/>
                </a:solidFill>
              </a:rPr>
              <a:t>)</a:t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160" name="Google Shape;16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2700" y="1170650"/>
            <a:ext cx="5800951" cy="3261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/>
          <p:nvPr/>
        </p:nvSpPr>
        <p:spPr>
          <a:xfrm>
            <a:off x="385900" y="1215775"/>
            <a:ext cx="8148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</a:endParaRPr>
          </a:p>
        </p:txBody>
      </p:sp>
      <p:sp>
        <p:nvSpPr>
          <p:cNvPr id="166" name="Google Shape;166;p29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Commit 히스토리 조회</a:t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167" name="Google Shape;16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525" y="1049650"/>
            <a:ext cx="4989177" cy="341472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9"/>
          <p:cNvSpPr txBox="1"/>
          <p:nvPr/>
        </p:nvSpPr>
        <p:spPr>
          <a:xfrm>
            <a:off x="3641100" y="3149825"/>
            <a:ext cx="2567400" cy="7992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2"/>
                </a:solidFill>
              </a:rPr>
              <a:t>커밋한 이력을 보고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2"/>
                </a:solidFill>
              </a:rPr>
              <a:t>코드 수정자 (Committer)와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2"/>
                </a:solidFill>
              </a:rPr>
              <a:t>커밋 내용 확인(Changes)이 가능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/>
          <p:nvPr/>
        </p:nvSpPr>
        <p:spPr>
          <a:xfrm>
            <a:off x="385900" y="1215775"/>
            <a:ext cx="8148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</a:endParaRPr>
          </a:p>
        </p:txBody>
      </p:sp>
      <p:pic>
        <p:nvPicPr>
          <p:cNvPr id="174" name="Google Shape;17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675" y="1019025"/>
            <a:ext cx="5184249" cy="3317924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0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Branch 그래프 조회</a:t>
            </a:r>
            <a:endParaRPr b="1" sz="1800">
              <a:solidFill>
                <a:schemeClr val="dk2"/>
              </a:solidFill>
            </a:endParaRPr>
          </a:p>
        </p:txBody>
      </p:sp>
      <p:sp>
        <p:nvSpPr>
          <p:cNvPr id="176" name="Google Shape;176;p30"/>
          <p:cNvSpPr txBox="1"/>
          <p:nvPr/>
        </p:nvSpPr>
        <p:spPr>
          <a:xfrm>
            <a:off x="4654575" y="2714400"/>
            <a:ext cx="2567400" cy="6039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2"/>
                </a:solidFill>
              </a:rPr>
              <a:t>브랜치들의 생성, 병합등을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2"/>
                </a:solidFill>
              </a:rPr>
              <a:t>가시적으로 확인 가능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1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Issue 생성</a:t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182" name="Google Shape;18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725" y="991200"/>
            <a:ext cx="3576065" cy="2884024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1"/>
          <p:cNvSpPr txBox="1"/>
          <p:nvPr/>
        </p:nvSpPr>
        <p:spPr>
          <a:xfrm>
            <a:off x="3799375" y="1249325"/>
            <a:ext cx="2567400" cy="5766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2"/>
                </a:solidFill>
              </a:rPr>
              <a:t>이슈 생성을 통해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2"/>
                </a:solidFill>
              </a:rPr>
              <a:t>업무할당 가능 (w/ assignee)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2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ko" sz="1800">
                <a:solidFill>
                  <a:schemeClr val="dk2"/>
                </a:solidFill>
              </a:rPr>
              <a:t>이슈 브랜치 생성</a:t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189" name="Google Shape;18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9900" y="2463850"/>
            <a:ext cx="3060901" cy="2493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101" y="1033021"/>
            <a:ext cx="3307624" cy="3497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2"/>
          <p:cNvSpPr txBox="1"/>
          <p:nvPr/>
        </p:nvSpPr>
        <p:spPr>
          <a:xfrm>
            <a:off x="3484200" y="1585650"/>
            <a:ext cx="3250500" cy="698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Create merge request (=PR)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생성과 함께 브랜치 생성 가능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200">
                <a:solidFill>
                  <a:schemeClr val="dk2"/>
                </a:solidFill>
              </a:rPr>
              <a:t>(브랜치 네이밍 컨벤션 논의 필요)</a:t>
            </a:r>
            <a:endParaRPr b="1" sz="1200">
              <a:solidFill>
                <a:schemeClr val="dk2"/>
              </a:solidFill>
            </a:endParaRPr>
          </a:p>
        </p:txBody>
      </p:sp>
      <p:cxnSp>
        <p:nvCxnSpPr>
          <p:cNvPr id="192" name="Google Shape;192;p32"/>
          <p:cNvCxnSpPr/>
          <p:nvPr/>
        </p:nvCxnSpPr>
        <p:spPr>
          <a:xfrm>
            <a:off x="3321700" y="3106475"/>
            <a:ext cx="945900" cy="29400"/>
          </a:xfrm>
          <a:prstGeom prst="straightConnector1">
            <a:avLst/>
          </a:prstGeom>
          <a:noFill/>
          <a:ln cap="flat" cmpd="sng" w="38100">
            <a:solidFill>
              <a:srgbClr val="E0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3" name="Google Shape;193;p32"/>
          <p:cNvSpPr/>
          <p:nvPr/>
        </p:nvSpPr>
        <p:spPr>
          <a:xfrm>
            <a:off x="5142950" y="2627925"/>
            <a:ext cx="548100" cy="142800"/>
          </a:xfrm>
          <a:prstGeom prst="rect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2"/>
          <p:cNvSpPr txBox="1"/>
          <p:nvPr/>
        </p:nvSpPr>
        <p:spPr>
          <a:xfrm>
            <a:off x="5833250" y="2890325"/>
            <a:ext cx="2988000" cy="3693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EAD1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생성된 브랜치를 pull 하여 작업 진행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9020" y="1767400"/>
            <a:ext cx="5710250" cy="2584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3"/>
          <p:cNvSpPr txBox="1"/>
          <p:nvPr/>
        </p:nvSpPr>
        <p:spPr>
          <a:xfrm>
            <a:off x="385900" y="1215775"/>
            <a:ext cx="8148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</a:endParaRPr>
          </a:p>
        </p:txBody>
      </p:sp>
      <p:sp>
        <p:nvSpPr>
          <p:cNvPr id="201" name="Google Shape;201;p33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Pull Request (Merge Request)</a:t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202" name="Google Shape;20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912" y="938925"/>
            <a:ext cx="3466225" cy="391174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3"/>
          <p:cNvSpPr txBox="1"/>
          <p:nvPr/>
        </p:nvSpPr>
        <p:spPr>
          <a:xfrm>
            <a:off x="1520750" y="2218225"/>
            <a:ext cx="2483700" cy="5541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EAD1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Draft는 Reviewer가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Blocked된 PR을 풀어줘야함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204" name="Google Shape;204;p33"/>
          <p:cNvSpPr txBox="1"/>
          <p:nvPr/>
        </p:nvSpPr>
        <p:spPr>
          <a:xfrm>
            <a:off x="146800" y="3950125"/>
            <a:ext cx="3176400" cy="5475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해당 브랜치로 Commit &amp; Push 된 내용이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PR 의 활동으로 포함</a:t>
            </a:r>
            <a:endParaRPr sz="1200">
              <a:solidFill>
                <a:schemeClr val="dk2"/>
              </a:solidFill>
            </a:endParaRPr>
          </a:p>
        </p:txBody>
      </p:sp>
      <p:cxnSp>
        <p:nvCxnSpPr>
          <p:cNvPr id="205" name="Google Shape;205;p33"/>
          <p:cNvCxnSpPr/>
          <p:nvPr/>
        </p:nvCxnSpPr>
        <p:spPr>
          <a:xfrm>
            <a:off x="3650525" y="3188675"/>
            <a:ext cx="945900" cy="29400"/>
          </a:xfrm>
          <a:prstGeom prst="straightConnector1">
            <a:avLst/>
          </a:prstGeom>
          <a:noFill/>
          <a:ln cap="flat" cmpd="sng" w="38100">
            <a:solidFill>
              <a:srgbClr val="E06666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/>
          <p:cNvSpPr txBox="1"/>
          <p:nvPr/>
        </p:nvSpPr>
        <p:spPr>
          <a:xfrm>
            <a:off x="385900" y="1397800"/>
            <a:ext cx="81480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arenR"/>
            </a:pPr>
            <a:r>
              <a:rPr b="1" lang="ko" sz="1600">
                <a:solidFill>
                  <a:schemeClr val="dk1"/>
                </a:solidFill>
              </a:rPr>
              <a:t>이슈 or 브랜치 생성 (w/ </a:t>
            </a:r>
            <a:r>
              <a:rPr b="1" lang="ko" sz="1600">
                <a:solidFill>
                  <a:schemeClr val="dk1"/>
                </a:solidFill>
              </a:rPr>
              <a:t>Pull Request)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1600"/>
              <a:buAutoNum type="arabicParenR"/>
            </a:pPr>
            <a:r>
              <a:rPr b="1" i="1" lang="ko" sz="1600">
                <a:solidFill>
                  <a:srgbClr val="6FA8DC"/>
                </a:solidFill>
              </a:rPr>
              <a:t>브랜치 Pull</a:t>
            </a:r>
            <a:endParaRPr b="1" i="1" sz="1600">
              <a:solidFill>
                <a:srgbClr val="6FA8D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200">
              <a:solidFill>
                <a:srgbClr val="6FA8DC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1600"/>
              <a:buAutoNum type="arabicParenR"/>
            </a:pPr>
            <a:r>
              <a:rPr b="1" i="1" lang="ko" sz="1600">
                <a:solidFill>
                  <a:srgbClr val="6FA8DC"/>
                </a:solidFill>
              </a:rPr>
              <a:t>Commit 생성</a:t>
            </a:r>
            <a:endParaRPr i="1" sz="1200">
              <a:solidFill>
                <a:srgbClr val="6FA8D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6FA8DC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1600"/>
              <a:buAutoNum type="arabicParenR"/>
            </a:pPr>
            <a:r>
              <a:rPr b="1" i="1" lang="ko" sz="1600">
                <a:solidFill>
                  <a:srgbClr val="6FA8DC"/>
                </a:solidFill>
              </a:rPr>
              <a:t>브랜치 Push</a:t>
            </a:r>
            <a:endParaRPr b="1" i="1" sz="1600">
              <a:solidFill>
                <a:srgbClr val="6FA8D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E06666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600"/>
              <a:buAutoNum type="arabicParenR"/>
            </a:pPr>
            <a:r>
              <a:rPr b="1" lang="ko" sz="1600">
                <a:solidFill>
                  <a:srgbClr val="E06666"/>
                </a:solidFill>
              </a:rPr>
              <a:t>브랜치 Merge</a:t>
            </a:r>
            <a:endParaRPr b="1" sz="1600">
              <a:solidFill>
                <a:srgbClr val="E06666"/>
              </a:solidFill>
            </a:endParaRPr>
          </a:p>
        </p:txBody>
      </p:sp>
      <p:sp>
        <p:nvSpPr>
          <p:cNvPr id="211" name="Google Shape;211;p34"/>
          <p:cNvSpPr txBox="1"/>
          <p:nvPr/>
        </p:nvSpPr>
        <p:spPr>
          <a:xfrm>
            <a:off x="385900" y="417325"/>
            <a:ext cx="5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" sz="1800">
                <a:solidFill>
                  <a:schemeClr val="dk2"/>
                </a:solidFill>
              </a:rPr>
              <a:t>Summary</a:t>
            </a:r>
            <a:endParaRPr b="1" sz="1800">
              <a:solidFill>
                <a:schemeClr val="dk2"/>
              </a:solidFill>
            </a:endParaRPr>
          </a:p>
        </p:txBody>
      </p:sp>
      <p:sp>
        <p:nvSpPr>
          <p:cNvPr id="212" name="Google Shape;212;p34"/>
          <p:cNvSpPr/>
          <p:nvPr/>
        </p:nvSpPr>
        <p:spPr>
          <a:xfrm>
            <a:off x="4468275" y="914250"/>
            <a:ext cx="340500" cy="311100"/>
          </a:xfrm>
          <a:prstGeom prst="rect">
            <a:avLst/>
          </a:prstGeom>
          <a:solidFill>
            <a:srgbClr val="9FC5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34"/>
          <p:cNvSpPr txBox="1"/>
          <p:nvPr/>
        </p:nvSpPr>
        <p:spPr>
          <a:xfrm>
            <a:off x="4908400" y="914250"/>
            <a:ext cx="1438500" cy="3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Assignee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214" name="Google Shape;214;p34"/>
          <p:cNvSpPr/>
          <p:nvPr/>
        </p:nvSpPr>
        <p:spPr>
          <a:xfrm>
            <a:off x="6245075" y="914250"/>
            <a:ext cx="340500" cy="3111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4"/>
          <p:cNvSpPr txBox="1"/>
          <p:nvPr/>
        </p:nvSpPr>
        <p:spPr>
          <a:xfrm>
            <a:off x="6658350" y="914250"/>
            <a:ext cx="1438500" cy="3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2"/>
                </a:solidFill>
              </a:rPr>
              <a:t>Reviewer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5"/>
          <p:cNvSpPr txBox="1"/>
          <p:nvPr/>
        </p:nvSpPr>
        <p:spPr>
          <a:xfrm>
            <a:off x="1540825" y="1578050"/>
            <a:ext cx="63495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000">
                <a:solidFill>
                  <a:schemeClr val="dk2"/>
                </a:solidFill>
              </a:rPr>
              <a:t>Git은 혼자쓰는 것이 아닙니다.</a:t>
            </a:r>
            <a:endParaRPr sz="20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000">
                <a:solidFill>
                  <a:schemeClr val="dk2"/>
                </a:solidFill>
              </a:rPr>
              <a:t>협업을 위한 도구로써</a:t>
            </a:r>
            <a:endParaRPr sz="20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000">
                <a:solidFill>
                  <a:schemeClr val="dk2"/>
                </a:solidFill>
              </a:rPr>
              <a:t>미리 공부를 해야합니다.</a:t>
            </a:r>
            <a:endParaRPr sz="2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